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7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29" r:id="rId2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65" Type="http://schemas.openxmlformats.org/officeDocument/2006/relationships/slide" Target="slides/slide14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26EE519-10A0-F230-5A33-B4A4AEAB2677}"/>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57BAE2D-254F-4F06-9350-2B9CBB13FA7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10" name="Rectangle 2">
            <a:extLst>
              <a:ext uri="{FF2B5EF4-FFF2-40B4-BE49-F238E27FC236}">
                <a16:creationId xmlns:a16="http://schemas.microsoft.com/office/drawing/2014/main" id="{4132B252-7867-33F1-8F36-9F043BA1690D}"/>
              </a:ext>
            </a:extLst>
          </p:cNvPr>
          <p:cNvSpPr>
            <a:spLocks noRot="1" noChangeArrowheads="1" noTextEdit="1"/>
          </p:cNvSpPr>
          <p:nvPr>
            <p:ph type="sldImg"/>
          </p:nvPr>
        </p:nvSpPr>
        <p:spPr>
          <a:ln/>
        </p:spPr>
      </p:sp>
      <p:sp>
        <p:nvSpPr>
          <p:cNvPr id="68611" name="Rectangle 3">
            <a:extLst>
              <a:ext uri="{FF2B5EF4-FFF2-40B4-BE49-F238E27FC236}">
                <a16:creationId xmlns:a16="http://schemas.microsoft.com/office/drawing/2014/main" id="{AA5A3323-89C9-50FB-5A27-1834AEC464A9}"/>
              </a:ext>
            </a:extLst>
          </p:cNvPr>
          <p:cNvSpPr>
            <a:spLocks noGrp="1" noChangeArrowheads="1"/>
          </p:cNvSpPr>
          <p:nvPr>
            <p:ph type="body" idx="1"/>
          </p:nvPr>
        </p:nvSpPr>
        <p:spPr>
          <a:xfrm>
            <a:off x="914400" y="4343400"/>
            <a:ext cx="5029200" cy="4114800"/>
          </a:xfrm>
        </p:spPr>
        <p:txBody>
          <a:bodyPr/>
          <a:lstStyle/>
          <a:p>
            <a:r>
              <a:rPr lang="en-US" altLang="zh-CN" sz="900" b="1">
                <a:ea typeface="宋体" panose="02010600030101010101" pitchFamily="2" charset="-122"/>
              </a:rPr>
              <a:t>Skills: How to:</a:t>
            </a:r>
          </a:p>
          <a:p>
            <a:endParaRPr lang="en-US" altLang="zh-CN" sz="900" b="1">
              <a:ea typeface="宋体" panose="02010600030101010101" pitchFamily="2" charset="-122"/>
            </a:endParaRPr>
          </a:p>
          <a:p>
            <a:r>
              <a:rPr lang="en-US" altLang="zh-CN" sz="900">
                <a:ea typeface="宋体" panose="02010600030101010101" pitchFamily="2" charset="-122"/>
              </a:rPr>
              <a:t>Another form of technical assistance is in the realm of teaching new skills and providing skills that the participants in the change process do not have.  The big idea is that the specific type of technical assistance needs to be connected to the needs assessment.  Make sure that you give your audience time to read through this list and ask clarifying questions about this list.</a:t>
            </a:r>
          </a:p>
          <a:p>
            <a:endParaRPr lang="en-US" altLang="zh-CN" sz="900">
              <a:ea typeface="宋体" panose="02010600030101010101" pitchFamily="2" charset="-122"/>
            </a:endParaRPr>
          </a:p>
          <a:p>
            <a:r>
              <a:rPr lang="en-US" altLang="zh-CN">
                <a:ea typeface="宋体" panose="02010600030101010101" pitchFamily="2" charset="-122"/>
              </a:rPr>
              <a:t>Skill Building Workshop, i.e., Positive Behavior Support, Early Intervention, Literacy, UDL, and Culturally Responsive Practices</a:t>
            </a:r>
          </a:p>
          <a:p>
            <a:r>
              <a:rPr lang="en-US" altLang="zh-CN">
                <a:ea typeface="宋体" panose="02010600030101010101" pitchFamily="2" charset="-122"/>
              </a:rPr>
              <a:t>Topical Forum, i.e., Analyzing Data at the LEAs</a:t>
            </a:r>
          </a:p>
          <a:p>
            <a:r>
              <a:rPr lang="en-US" altLang="zh-CN">
                <a:ea typeface="宋体" panose="02010600030101010101" pitchFamily="2" charset="-122"/>
              </a:rPr>
              <a:t>Development of Research Projects</a:t>
            </a:r>
          </a:p>
          <a:p>
            <a:r>
              <a:rPr lang="en-US" altLang="zh-CN">
                <a:ea typeface="宋体" panose="02010600030101010101" pitchFamily="2" charset="-122"/>
              </a:rPr>
              <a:t>Management of Research Efforts</a:t>
            </a:r>
          </a:p>
          <a:p>
            <a:r>
              <a:rPr lang="en-US" altLang="zh-CN">
                <a:ea typeface="宋体" panose="02010600030101010101" pitchFamily="2" charset="-122"/>
              </a:rPr>
              <a:t>Technical Assistance Documents</a:t>
            </a:r>
          </a:p>
          <a:p>
            <a:r>
              <a:rPr lang="en-US" altLang="zh-CN">
                <a:ea typeface="宋体" panose="02010600030101010101" pitchFamily="2" charset="-122"/>
              </a:rPr>
              <a:t>Policy Analysis</a:t>
            </a:r>
          </a:p>
          <a:p>
            <a:r>
              <a:rPr lang="en-US" altLang="zh-CN">
                <a:ea typeface="宋体" panose="02010600030101010101" pitchFamily="2" charset="-122"/>
              </a:rPr>
              <a:t>Documentation for Processes, New Practices</a:t>
            </a:r>
          </a:p>
          <a:p>
            <a:r>
              <a:rPr lang="en-US" altLang="zh-CN">
                <a:ea typeface="宋体" panose="02010600030101010101" pitchFamily="2" charset="-122"/>
              </a:rPr>
              <a:t>Include universities in opportunities to develop new skills in emerging areas</a:t>
            </a:r>
          </a:p>
          <a:p>
            <a:r>
              <a:rPr lang="en-US" altLang="zh-CN">
                <a:ea typeface="宋体" panose="02010600030101010101" pitchFamily="2" charset="-122"/>
              </a:rPr>
              <a:t>Student Outcomes measures</a:t>
            </a:r>
          </a:p>
          <a:p>
            <a:r>
              <a:rPr lang="en-US" altLang="zh-CN">
                <a:ea typeface="宋体" panose="02010600030101010101" pitchFamily="2" charset="-122"/>
              </a:rPr>
              <a:t>Evaluation Studies</a:t>
            </a:r>
          </a:p>
          <a:p>
            <a:r>
              <a:rPr lang="en-US" altLang="zh-CN">
                <a:ea typeface="宋体" panose="02010600030101010101" pitchFamily="2" charset="-122"/>
              </a:rPr>
              <a:t>Technology Updates </a:t>
            </a:r>
          </a:p>
          <a:p>
            <a:endParaRPr lang="en-US" altLang="zh-CN" sz="90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33.xml"/><Relationship Id="rId2" Type="http://schemas.openxmlformats.org/officeDocument/2006/relationships/notesSlide" Target="../notesSlides/notesSlide71.xml"/></Relationships>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6" name="Group 2">
            <a:extLst>
              <a:ext uri="{FF2B5EF4-FFF2-40B4-BE49-F238E27FC236}">
                <a16:creationId xmlns:a16="http://schemas.microsoft.com/office/drawing/2014/main" id="{151C951C-C49B-CEF8-0E36-078B284E92E1}"/>
              </a:ext>
            </a:extLst>
          </p:cNvPr>
          <p:cNvGrpSpPr>
            <a:grpSpLocks/>
          </p:cNvGrpSpPr>
          <p:nvPr/>
        </p:nvGrpSpPr>
        <p:grpSpPr bwMode="auto">
          <a:xfrm>
            <a:off x="2822575" y="-228600"/>
            <a:ext cx="3498850" cy="3135313"/>
            <a:chOff x="288" y="144"/>
            <a:chExt cx="2204" cy="1975"/>
          </a:xfrm>
        </p:grpSpPr>
        <p:grpSp>
          <p:nvGrpSpPr>
            <p:cNvPr id="67587" name="Group 3">
              <a:extLst>
                <a:ext uri="{FF2B5EF4-FFF2-40B4-BE49-F238E27FC236}">
                  <a16:creationId xmlns:a16="http://schemas.microsoft.com/office/drawing/2014/main" id="{6838B622-2D6D-7F59-0A0F-EA83A57492BE}"/>
                </a:ext>
              </a:extLst>
            </p:cNvPr>
            <p:cNvGrpSpPr>
              <a:grpSpLocks/>
            </p:cNvGrpSpPr>
            <p:nvPr/>
          </p:nvGrpSpPr>
          <p:grpSpPr bwMode="auto">
            <a:xfrm>
              <a:off x="288" y="144"/>
              <a:ext cx="1580" cy="1975"/>
              <a:chOff x="288" y="144"/>
              <a:chExt cx="1580" cy="1975"/>
            </a:xfrm>
          </p:grpSpPr>
          <p:sp>
            <p:nvSpPr>
              <p:cNvPr id="67588" name="_s1028">
                <a:extLst>
                  <a:ext uri="{FF2B5EF4-FFF2-40B4-BE49-F238E27FC236}">
                    <a16:creationId xmlns:a16="http://schemas.microsoft.com/office/drawing/2014/main" id="{A8446C9F-A8D5-1CE8-4A08-4202D653E880}"/>
                  </a:ext>
                </a:extLst>
              </p:cNvPr>
              <p:cNvSpPr>
                <a:spLocks noChangeArrowheads="1" noTextEdit="1"/>
              </p:cNvSpPr>
              <p:nvPr/>
            </p:nvSpPr>
            <p:spPr bwMode="auto">
              <a:xfrm>
                <a:off x="336" y="144"/>
                <a:ext cx="1532" cy="1447"/>
              </a:xfrm>
              <a:prstGeom prst="ellipse">
                <a:avLst/>
              </a:prstGeom>
              <a:solidFill>
                <a:srgbClr val="F1FD09">
                  <a:alpha val="42000"/>
                </a:srgbClr>
              </a:solidFill>
              <a:ln w="9525">
                <a:solidFill>
                  <a:srgbClr val="F1FD09"/>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67589" name="_s1028">
                <a:extLst>
                  <a:ext uri="{FF2B5EF4-FFF2-40B4-BE49-F238E27FC236}">
                    <a16:creationId xmlns:a16="http://schemas.microsoft.com/office/drawing/2014/main" id="{CE0A8F6D-DC5F-E9FD-3A6F-C607090038F0}"/>
                  </a:ext>
                </a:extLst>
              </p:cNvPr>
              <p:cNvSpPr>
                <a:spLocks noChangeArrowheads="1" noTextEdit="1"/>
              </p:cNvSpPr>
              <p:nvPr/>
            </p:nvSpPr>
            <p:spPr bwMode="auto">
              <a:xfrm>
                <a:off x="288" y="672"/>
                <a:ext cx="1532" cy="1447"/>
              </a:xfrm>
              <a:prstGeom prst="ellipse">
                <a:avLst/>
              </a:prstGeom>
              <a:solidFill>
                <a:srgbClr val="F1FD09">
                  <a:alpha val="42000"/>
                </a:srgbClr>
              </a:solidFill>
              <a:ln w="9525">
                <a:solidFill>
                  <a:srgbClr val="F1FD09"/>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grpSp>
        <p:sp>
          <p:nvSpPr>
            <p:cNvPr id="67590" name="_s1028">
              <a:extLst>
                <a:ext uri="{FF2B5EF4-FFF2-40B4-BE49-F238E27FC236}">
                  <a16:creationId xmlns:a16="http://schemas.microsoft.com/office/drawing/2014/main" id="{BC22A7FD-4896-9023-4F5B-53C020D06DAF}"/>
                </a:ext>
              </a:extLst>
            </p:cNvPr>
            <p:cNvSpPr>
              <a:spLocks noChangeArrowheads="1" noTextEdit="1"/>
            </p:cNvSpPr>
            <p:nvPr/>
          </p:nvSpPr>
          <p:spPr bwMode="auto">
            <a:xfrm>
              <a:off x="960" y="672"/>
              <a:ext cx="1532" cy="1447"/>
            </a:xfrm>
            <a:prstGeom prst="ellipse">
              <a:avLst/>
            </a:prstGeom>
            <a:solidFill>
              <a:srgbClr val="F1FD09">
                <a:alpha val="42000"/>
              </a:srgbClr>
            </a:solidFill>
            <a:ln w="9525">
              <a:solidFill>
                <a:srgbClr val="F1FD09"/>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grpSp>
      <p:sp>
        <p:nvSpPr>
          <p:cNvPr id="67591" name="Rectangle 7">
            <a:extLst>
              <a:ext uri="{FF2B5EF4-FFF2-40B4-BE49-F238E27FC236}">
                <a16:creationId xmlns:a16="http://schemas.microsoft.com/office/drawing/2014/main" id="{DF34ABE7-5DF4-AB2A-E503-287566B96DB6}"/>
              </a:ext>
            </a:extLst>
          </p:cNvPr>
          <p:cNvSpPr>
            <a:spLocks noGrp="1" noChangeArrowheads="1"/>
          </p:cNvSpPr>
          <p:nvPr>
            <p:ph type="title"/>
          </p:nvPr>
        </p:nvSpPr>
        <p:spPr/>
        <p:txBody>
          <a:bodyPr/>
          <a:lstStyle/>
          <a:p>
            <a:r>
              <a:rPr lang="en-US" altLang="zh-CN">
                <a:ea typeface="宋体" panose="02010600030101010101" pitchFamily="2" charset="-122"/>
              </a:rPr>
              <a:t>Skills:  How To</a:t>
            </a:r>
          </a:p>
        </p:txBody>
      </p:sp>
      <p:sp>
        <p:nvSpPr>
          <p:cNvPr id="67592" name="Rectangle 8">
            <a:extLst>
              <a:ext uri="{FF2B5EF4-FFF2-40B4-BE49-F238E27FC236}">
                <a16:creationId xmlns:a16="http://schemas.microsoft.com/office/drawing/2014/main" id="{3864C0A3-814A-07F3-6F9B-A60E70163F65}"/>
              </a:ext>
            </a:extLst>
          </p:cNvPr>
          <p:cNvSpPr>
            <a:spLocks noGrp="1" noChangeArrowheads="1"/>
          </p:cNvSpPr>
          <p:nvPr>
            <p:ph type="body" sz="half" idx="1"/>
          </p:nvPr>
        </p:nvSpPr>
        <p:spPr>
          <a:xfrm>
            <a:off x="914400" y="3352800"/>
            <a:ext cx="3695700" cy="2971800"/>
          </a:xfrm>
        </p:spPr>
        <p:txBody>
          <a:bodyPr/>
          <a:lstStyle/>
          <a:p>
            <a:pPr>
              <a:lnSpc>
                <a:spcPct val="80000"/>
              </a:lnSpc>
            </a:pPr>
            <a:r>
              <a:rPr lang="en-US" altLang="zh-CN" sz="2200">
                <a:ea typeface="宋体" panose="02010600030101010101" pitchFamily="2" charset="-122"/>
              </a:rPr>
              <a:t>Skill Building Workshops</a:t>
            </a:r>
          </a:p>
          <a:p>
            <a:pPr>
              <a:lnSpc>
                <a:spcPct val="80000"/>
              </a:lnSpc>
            </a:pPr>
            <a:r>
              <a:rPr lang="en-US" altLang="zh-CN" sz="2200">
                <a:ea typeface="宋体" panose="02010600030101010101" pitchFamily="2" charset="-122"/>
              </a:rPr>
              <a:t>Topical Forums</a:t>
            </a:r>
          </a:p>
          <a:p>
            <a:pPr>
              <a:lnSpc>
                <a:spcPct val="80000"/>
              </a:lnSpc>
            </a:pPr>
            <a:r>
              <a:rPr lang="en-US" altLang="zh-CN" sz="2200">
                <a:ea typeface="宋体" panose="02010600030101010101" pitchFamily="2" charset="-122"/>
              </a:rPr>
              <a:t>Design Research Projects</a:t>
            </a:r>
          </a:p>
          <a:p>
            <a:pPr>
              <a:lnSpc>
                <a:spcPct val="80000"/>
              </a:lnSpc>
            </a:pPr>
            <a:r>
              <a:rPr lang="en-US" altLang="zh-CN" sz="2200">
                <a:ea typeface="宋体" panose="02010600030101010101" pitchFamily="2" charset="-122"/>
              </a:rPr>
              <a:t>Manage Research Efforts</a:t>
            </a:r>
          </a:p>
          <a:p>
            <a:pPr>
              <a:lnSpc>
                <a:spcPct val="80000"/>
              </a:lnSpc>
            </a:pPr>
            <a:r>
              <a:rPr lang="en-US" altLang="zh-CN" sz="2200">
                <a:ea typeface="宋体" panose="02010600030101010101" pitchFamily="2" charset="-122"/>
              </a:rPr>
              <a:t>Develop Technical Assistance Documents</a:t>
            </a:r>
          </a:p>
          <a:p>
            <a:pPr>
              <a:lnSpc>
                <a:spcPct val="80000"/>
              </a:lnSpc>
            </a:pPr>
            <a:endParaRPr lang="en-US" altLang="zh-CN" sz="2200">
              <a:ea typeface="宋体" panose="02010600030101010101" pitchFamily="2" charset="-122"/>
            </a:endParaRPr>
          </a:p>
          <a:p>
            <a:pPr>
              <a:lnSpc>
                <a:spcPct val="80000"/>
              </a:lnSpc>
            </a:pPr>
            <a:endParaRPr lang="en-US" altLang="zh-CN" sz="2200">
              <a:ea typeface="宋体" panose="02010600030101010101" pitchFamily="2" charset="-122"/>
            </a:endParaRPr>
          </a:p>
          <a:p>
            <a:pPr>
              <a:lnSpc>
                <a:spcPct val="80000"/>
              </a:lnSpc>
            </a:pPr>
            <a:endParaRPr lang="en-US" altLang="zh-CN" sz="1600">
              <a:ea typeface="宋体" panose="02010600030101010101" pitchFamily="2" charset="-122"/>
            </a:endParaRPr>
          </a:p>
          <a:p>
            <a:pPr>
              <a:lnSpc>
                <a:spcPct val="80000"/>
              </a:lnSpc>
            </a:pPr>
            <a:endParaRPr lang="en-US" altLang="zh-CN" sz="1700">
              <a:ea typeface="宋体" panose="02010600030101010101" pitchFamily="2" charset="-122"/>
            </a:endParaRPr>
          </a:p>
        </p:txBody>
      </p:sp>
      <p:sp>
        <p:nvSpPr>
          <p:cNvPr id="67593" name="Rectangle 9">
            <a:extLst>
              <a:ext uri="{FF2B5EF4-FFF2-40B4-BE49-F238E27FC236}">
                <a16:creationId xmlns:a16="http://schemas.microsoft.com/office/drawing/2014/main" id="{3387F28F-F1EB-E321-7398-4927CCAC4F74}"/>
              </a:ext>
            </a:extLst>
          </p:cNvPr>
          <p:cNvSpPr>
            <a:spLocks noGrp="1" noChangeArrowheads="1"/>
          </p:cNvSpPr>
          <p:nvPr>
            <p:ph type="body" sz="half" idx="2"/>
          </p:nvPr>
        </p:nvSpPr>
        <p:spPr>
          <a:xfrm>
            <a:off x="4762500" y="2133600"/>
            <a:ext cx="3695700" cy="3886200"/>
          </a:xfrm>
        </p:spPr>
        <p:txBody>
          <a:bodyPr/>
          <a:lstStyle/>
          <a:p>
            <a:pPr>
              <a:lnSpc>
                <a:spcPct val="80000"/>
              </a:lnSpc>
            </a:pPr>
            <a:r>
              <a:rPr lang="en-US" altLang="zh-CN" sz="2200">
                <a:ea typeface="宋体" panose="02010600030101010101" pitchFamily="2" charset="-122"/>
              </a:rPr>
              <a:t>Policy Analysis</a:t>
            </a:r>
          </a:p>
          <a:p>
            <a:pPr>
              <a:lnSpc>
                <a:spcPct val="80000"/>
              </a:lnSpc>
            </a:pPr>
            <a:r>
              <a:rPr lang="en-US" altLang="zh-CN" sz="2200">
                <a:ea typeface="宋体" panose="02010600030101010101" pitchFamily="2" charset="-122"/>
              </a:rPr>
              <a:t>Documentation for Processes, New Practices</a:t>
            </a:r>
          </a:p>
          <a:p>
            <a:pPr>
              <a:lnSpc>
                <a:spcPct val="80000"/>
              </a:lnSpc>
            </a:pPr>
            <a:r>
              <a:rPr lang="en-US" altLang="zh-CN" sz="2200">
                <a:ea typeface="宋体" panose="02010600030101010101" pitchFamily="2" charset="-122"/>
              </a:rPr>
              <a:t>University Partnerships</a:t>
            </a:r>
          </a:p>
          <a:p>
            <a:pPr>
              <a:lnSpc>
                <a:spcPct val="80000"/>
              </a:lnSpc>
            </a:pPr>
            <a:r>
              <a:rPr lang="en-US" altLang="zh-CN" sz="2200">
                <a:ea typeface="宋体" panose="02010600030101010101" pitchFamily="2" charset="-122"/>
              </a:rPr>
              <a:t>Student Outcomes measures</a:t>
            </a:r>
          </a:p>
          <a:p>
            <a:pPr>
              <a:lnSpc>
                <a:spcPct val="80000"/>
              </a:lnSpc>
            </a:pPr>
            <a:r>
              <a:rPr lang="en-US" altLang="zh-CN" sz="2200">
                <a:ea typeface="宋体" panose="02010600030101010101" pitchFamily="2" charset="-122"/>
              </a:rPr>
              <a:t>Evaluation Design and Analysis</a:t>
            </a:r>
          </a:p>
          <a:p>
            <a:pPr>
              <a:lnSpc>
                <a:spcPct val="80000"/>
              </a:lnSpc>
            </a:pPr>
            <a:r>
              <a:rPr lang="en-US" altLang="zh-CN" sz="2200">
                <a:ea typeface="宋体" panose="02010600030101010101" pitchFamily="2" charset="-122"/>
              </a:rPr>
              <a:t>Information Systems</a:t>
            </a:r>
          </a:p>
          <a:p>
            <a:pPr>
              <a:lnSpc>
                <a:spcPct val="80000"/>
              </a:lnSpc>
            </a:pPr>
            <a:r>
              <a:rPr lang="en-US" altLang="zh-CN" sz="2200">
                <a:ea typeface="宋体" panose="02010600030101010101" pitchFamily="2" charset="-122"/>
              </a:rPr>
              <a:t>Uses of Technology</a:t>
            </a:r>
          </a:p>
          <a:p>
            <a:pPr>
              <a:lnSpc>
                <a:spcPct val="80000"/>
              </a:lnSpc>
            </a:pPr>
            <a:endParaRPr lang="en-US" altLang="zh-CN" sz="2200">
              <a:ea typeface="宋体" panose="02010600030101010101" pitchFamily="2" charset="-122"/>
            </a:endParaRPr>
          </a:p>
        </p:txBody>
      </p:sp>
    </p:spTree>
  </p:cSld>
  <p:clrMapOvr>
    <a:masterClrMapping/>
  </p:clrMapOvr>
  <p:transition spd="med">
    <p:wheel spokes="1"/>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